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9753600" cx="13004800"/>
  <p:notesSz cx="6858000" cy="9144000"/>
  <p:embeddedFontLst>
    <p:embeddedFont>
      <p:font typeface="Merriweather Sans"/>
      <p:regular r:id="rId55"/>
      <p:bold r:id="rId56"/>
      <p:italic r:id="rId57"/>
      <p:boldItalic r:id="rId58"/>
    </p:embeddedFont>
    <p:embeddedFont>
      <p:font typeface="Helvetica Neue"/>
      <p:regular r:id="rId59"/>
      <p:bold r:id="rId60"/>
      <p:italic r:id="rId61"/>
      <p:boldItalic r:id="rId62"/>
    </p:embeddedFont>
    <p:embeddedFont>
      <p:font typeface="Arial Black"/>
      <p:regular r:id="rId63"/>
    </p:embeddedFont>
    <p:embeddedFont>
      <p:font typeface="Helvetica Neue Light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8" roundtripDataSignature="AMtx7mgSkYOBMcBfZC7oQ4562LHARoJ0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38EBB6-2443-4DA1-89DF-53DA24C6747A}">
  <a:tblStyle styleId="{6F38EBB6-2443-4DA1-89DF-53DA24C6747A}" styleName="Table_0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E3E5E8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365C0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64" Type="http://schemas.openxmlformats.org/officeDocument/2006/relationships/font" Target="fonts/HelveticaNeueLight-regular.fntdata"/><Relationship Id="rId63" Type="http://schemas.openxmlformats.org/officeDocument/2006/relationships/font" Target="fonts/ArialBlack-regular.fntdata"/><Relationship Id="rId22" Type="http://schemas.openxmlformats.org/officeDocument/2006/relationships/slide" Target="slides/slide17.xml"/><Relationship Id="rId66" Type="http://schemas.openxmlformats.org/officeDocument/2006/relationships/font" Target="fonts/HelveticaNeueLight-italic.fntdata"/><Relationship Id="rId21" Type="http://schemas.openxmlformats.org/officeDocument/2006/relationships/slide" Target="slides/slide16.xml"/><Relationship Id="rId65" Type="http://schemas.openxmlformats.org/officeDocument/2006/relationships/font" Target="fonts/HelveticaNeueLight-bold.fntdata"/><Relationship Id="rId24" Type="http://schemas.openxmlformats.org/officeDocument/2006/relationships/slide" Target="slides/slide19.xml"/><Relationship Id="rId68" Type="http://customschemas.google.com/relationships/presentationmetadata" Target="metadata"/><Relationship Id="rId23" Type="http://schemas.openxmlformats.org/officeDocument/2006/relationships/slide" Target="slides/slide18.xml"/><Relationship Id="rId67" Type="http://schemas.openxmlformats.org/officeDocument/2006/relationships/font" Target="fonts/HelveticaNeueLight-boldItalic.fntdata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MerriweatherSans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MerriweatherSans-italic.fntdata"/><Relationship Id="rId12" Type="http://schemas.openxmlformats.org/officeDocument/2006/relationships/slide" Target="slides/slide7.xml"/><Relationship Id="rId56" Type="http://schemas.openxmlformats.org/officeDocument/2006/relationships/font" Target="fonts/MerriweatherSans-bold.fntdata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font" Target="fonts/Merriweather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" name="Google Shape;3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" name="Google Shape;4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" name="Google Shape;5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subtítulo" type="tx">
  <p:cSld name="TITLE_AND_BODY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2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" name="Google Shape;10;p52"/>
          <p:cNvSpPr txBox="1"/>
          <p:nvPr>
            <p:ph idx="1" type="body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ñetas">
  <p:cSld name="Viñeta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1"/>
          <p:cNvSpPr txBox="1"/>
          <p:nvPr>
            <p:ph idx="1" type="body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otos">
  <p:cSld name="3 foto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>
  <p:cSld name="Cita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Fot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viñetas">
  <p:cSld name="Título y viñetas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3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3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 &amp; Sub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4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4"/>
          <p:cNvSpPr txBox="1"/>
          <p:nvPr>
            <p:ph idx="1" type="body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En blanco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horizontal)">
  <p:cSld name="Foto (horizontal)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6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6"/>
          <p:cNvSpPr txBox="1"/>
          <p:nvPr>
            <p:ph idx="1" type="body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centro)">
  <p:cSld name="Título (centro)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7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vertical)">
  <p:cSld name="Foto (vertical)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8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8"/>
          <p:cNvSpPr txBox="1"/>
          <p:nvPr>
            <p:ph idx="1" type="body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arriba)">
  <p:cSld name="Título (arriba)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9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viñetas y foto">
  <p:cSld name="Título, viñetas y foto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0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0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100"/>
              <a:buFont typeface="Helvetica Neue Light"/>
              <a:buChar char="•"/>
              <a:defRPr sz="2800"/>
            </a:lvl1pPr>
            <a:lvl2pPr indent="-361950" lvl="1" marL="9144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100"/>
              <a:buFont typeface="Helvetica Neue Light"/>
              <a:buChar char="•"/>
              <a:defRPr sz="2800"/>
            </a:lvl2pPr>
            <a:lvl3pPr indent="-361950" lvl="2" marL="13716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100"/>
              <a:buFont typeface="Helvetica Neue Light"/>
              <a:buChar char="•"/>
              <a:defRPr sz="2800"/>
            </a:lvl3pPr>
            <a:lvl4pPr indent="-361950" lvl="3" marL="18288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100"/>
              <a:buFont typeface="Helvetica Neue Light"/>
              <a:buChar char="•"/>
              <a:defRPr sz="2800"/>
            </a:lvl4pPr>
            <a:lvl5pPr indent="-361950" lvl="4" marL="22860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100"/>
              <a:buFont typeface="Helvetica Neue Light"/>
              <a:buChar char="•"/>
              <a:defRPr sz="28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51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Bases de Datos</a:t>
            </a:r>
            <a:endParaRPr/>
          </a:p>
        </p:txBody>
      </p:sp>
      <p:sp>
        <p:nvSpPr>
          <p:cNvPr id="41" name="Google Shape;41;p1"/>
          <p:cNvSpPr txBox="1"/>
          <p:nvPr>
            <p:ph idx="1" type="body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</a:pPr>
            <a:r>
              <a:rPr lang="en-US" sz="3200"/>
              <a:t>Clase 1: Motivación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6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Donde sea que trabajen, tendrán que interactuar con </a:t>
            </a:r>
            <a:r>
              <a:rPr lang="en-US" sz="6000"/>
              <a:t>b</a:t>
            </a:r>
            <a:r>
              <a:rPr b="0" i="0" lang="en-US" sz="6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ases de </a:t>
            </a:r>
            <a:r>
              <a:rPr lang="en-US" sz="6000"/>
              <a:t>d</a:t>
            </a:r>
            <a:r>
              <a:rPr b="0" i="0" lang="en-US" sz="6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atos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2"/>
          <p:cNvGrpSpPr/>
          <p:nvPr/>
        </p:nvGrpSpPr>
        <p:grpSpPr>
          <a:xfrm>
            <a:off x="939475" y="1551050"/>
            <a:ext cx="7649965" cy="2819400"/>
            <a:chOff x="4140200" y="0"/>
            <a:chExt cx="7649965" cy="2819400"/>
          </a:xfrm>
        </p:grpSpPr>
        <p:pic>
          <p:nvPicPr>
            <p:cNvPr id="103" name="Google Shape;103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91000" y="215900"/>
              <a:ext cx="3637338" cy="2484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2"/>
            <p:cNvSpPr/>
            <p:nvPr/>
          </p:nvSpPr>
          <p:spPr>
            <a:xfrm>
              <a:off x="4140200" y="1130300"/>
              <a:ext cx="4652765" cy="1689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5" name="Google Shape;105;p12"/>
            <p:cNvSpPr/>
            <p:nvPr/>
          </p:nvSpPr>
          <p:spPr>
            <a:xfrm>
              <a:off x="7137400" y="0"/>
              <a:ext cx="4652765" cy="1689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06" name="Google Shape;106;p12"/>
          <p:cNvSpPr txBox="1"/>
          <p:nvPr>
            <p:ph type="title"/>
          </p:nvPr>
        </p:nvSpPr>
        <p:spPr>
          <a:xfrm>
            <a:off x="1863973" y="2451100"/>
            <a:ext cx="9276900" cy="16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32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Oiga pero eso es tan noventero… Hoy día las bases de datos ya no se usan, lo que la lleva es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/>
          <p:nvPr>
            <p:ph type="title"/>
          </p:nvPr>
        </p:nvSpPr>
        <p:spPr>
          <a:xfrm>
            <a:off x="1863973" y="2451100"/>
            <a:ext cx="9276854" cy="165363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32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Oiga pero eso es tan noventero… Hoy día las bases de datos ya no se usan, lo que la lleva es </a:t>
            </a:r>
            <a:endParaRPr/>
          </a:p>
        </p:txBody>
      </p:sp>
      <p:pic>
        <p:nvPicPr>
          <p:cNvPr id="112" name="Google Shape;11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630" y="1129723"/>
            <a:ext cx="12527539" cy="7494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082" y="196118"/>
            <a:ext cx="9076436" cy="907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5126" y="1069116"/>
            <a:ext cx="5150349" cy="7883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0307" y="1537261"/>
            <a:ext cx="6712415" cy="3772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6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Donde sea que trabajen, tendrán que interactuar con </a:t>
            </a:r>
            <a:r>
              <a:rPr lang="en-US" sz="6000"/>
              <a:t>b</a:t>
            </a:r>
            <a:r>
              <a:rPr b="0" i="0" lang="en-US" sz="6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ases de </a:t>
            </a:r>
            <a:r>
              <a:rPr lang="en-US" sz="6000"/>
              <a:t>d</a:t>
            </a:r>
            <a:r>
              <a:rPr b="0" i="0" lang="en-US" sz="6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atos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La competencia más buscada en trabajos de ciencia de datos?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¡Saber bases de datos!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200"/>
              <a:t>modelo relacional, SQL, noSQL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/>
          <p:nvPr/>
        </p:nvSpPr>
        <p:spPr>
          <a:xfrm>
            <a:off x="5238241" y="1016000"/>
            <a:ext cx="2528318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Outline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1341999" y="3460750"/>
            <a:ext cx="10320802" cy="28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Qué son las bases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qué usar sistemas de bases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Roadmap del curso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5250" y="4794250"/>
            <a:ext cx="114300" cy="1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/>
          <p:nvPr/>
        </p:nvSpPr>
        <p:spPr>
          <a:xfrm>
            <a:off x="3734816" y="1016000"/>
            <a:ext cx="5535169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Bases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991" y="5067911"/>
            <a:ext cx="1929018" cy="19290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/>
          <p:nvPr/>
        </p:nvSpPr>
        <p:spPr>
          <a:xfrm>
            <a:off x="1415883" y="3181350"/>
            <a:ext cx="104709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Necesitamos una forma de almacenar los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3536543" y="4978400"/>
            <a:ext cx="9220982" cy="17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poder procesarlos de forma eficiente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no haya que programar desde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sea portable y estándar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/>
          <p:nvPr/>
        </p:nvSpPr>
        <p:spPr>
          <a:xfrm>
            <a:off x="1533016" y="1016000"/>
            <a:ext cx="9938768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Sistemas de Bases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1341999" y="3003543"/>
            <a:ext cx="10320803" cy="283210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Sistema de gestión de bases de datos (Database Management System -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DBMS)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 que facilite la lectura y almacenamiento de grandes volúmenes de datos.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/>
          <p:nvPr/>
        </p:nvSpPr>
        <p:spPr>
          <a:xfrm>
            <a:off x="1533016" y="1016000"/>
            <a:ext cx="9938768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Sistemas de Bases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941" y="4197273"/>
            <a:ext cx="1929018" cy="192901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/>
          <p:nvPr/>
        </p:nvSpPr>
        <p:spPr>
          <a:xfrm>
            <a:off x="4033897" y="4201963"/>
            <a:ext cx="7076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 se almacenan en disco</a:t>
            </a:r>
            <a:b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4046190" y="4911118"/>
            <a:ext cx="8459100" cy="12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 los usuarios interactúan con una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capa lógica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(ej. tablas), fácil de acceder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"/>
          <p:cNvSpPr/>
          <p:nvPr/>
        </p:nvSpPr>
        <p:spPr>
          <a:xfrm>
            <a:off x="2965577" y="1016000"/>
            <a:ext cx="7073647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Información General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1341950" y="2431125"/>
            <a:ext cx="10320900" cy="6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Profesores: </a:t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Char char="○"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Demian Schkolnik</a:t>
            </a:r>
            <a:endParaRPr sz="3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Char char="○"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Tamara Cucumides</a:t>
            </a:r>
            <a:endParaRPr sz="3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 Light"/>
              <a:buChar char="○"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Alejandro Pimentel</a:t>
            </a:r>
            <a:endParaRPr sz="3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Clases: W - 5, Talleres: W - 6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Ayudantías: V - 5 (Se avisan </a:t>
            </a: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los lunes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Web: Syllabus en GitHub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Google Shape;163;p21"/>
          <p:cNvGraphicFramePr/>
          <p:nvPr/>
        </p:nvGraphicFramePr>
        <p:xfrm>
          <a:off x="370229" y="20097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{6F38EBB6-2443-4DA1-89DF-53DA24C6747A}</a:tableStyleId>
              </a:tblPr>
              <a:tblGrid>
                <a:gridCol w="1521775"/>
                <a:gridCol w="4454425"/>
              </a:tblGrid>
              <a:tr h="49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FFFF"/>
                          </a:solidFill>
                        </a:rPr>
                        <a:t>ID Actor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FFFF"/>
                          </a:solidFill>
                        </a:rPr>
                        <a:t>Nombre Actor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9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Leonardo DiCaprio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</a:tr>
              <a:tr h="492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Matthew McConaughey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</a:tr>
              <a:tr h="492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Daniel Radcliffe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</a:tr>
              <a:tr h="492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Jessica Chastain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</a:tr>
              <a:tr h="492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graphicFrame>
        <p:nvGraphicFramePr>
          <p:cNvPr id="164" name="Google Shape;164;p21"/>
          <p:cNvGraphicFramePr/>
          <p:nvPr/>
        </p:nvGraphicFramePr>
        <p:xfrm>
          <a:off x="6763714" y="2006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{6F38EBB6-2443-4DA1-89DF-53DA24C6747A}</a:tableStyleId>
              </a:tblPr>
              <a:tblGrid>
                <a:gridCol w="1943850"/>
                <a:gridCol w="3878875"/>
              </a:tblGrid>
              <a:tr h="49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FFFF"/>
                          </a:solidFill>
                        </a:rPr>
                        <a:t>ID Película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FFFF"/>
                          </a:solidFill>
                        </a:rPr>
                        <a:t>Nombre Película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Interstellar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The Revenant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Harry Potter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The Wolf of Wall Street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  <p:graphicFrame>
        <p:nvGraphicFramePr>
          <p:cNvPr id="165" name="Google Shape;165;p21"/>
          <p:cNvGraphicFramePr/>
          <p:nvPr/>
        </p:nvGraphicFramePr>
        <p:xfrm>
          <a:off x="3514300" y="58440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{6F38EBB6-2443-4DA1-89DF-53DA24C6747A}</a:tableStyleId>
              </a:tblPr>
              <a:tblGrid>
                <a:gridCol w="1521775"/>
                <a:gridCol w="4454425"/>
              </a:tblGrid>
              <a:tr h="418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FFFF"/>
                          </a:solidFill>
                        </a:rPr>
                        <a:t>ID Actor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FFFF"/>
                          </a:solidFill>
                        </a:rPr>
                        <a:t>ID Película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18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</a:tr>
              <a:tr h="413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</a:tr>
              <a:tr h="413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</a:tr>
              <a:tr h="413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</a:tr>
              <a:tr h="413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/>
        </p:nvSpPr>
        <p:spPr>
          <a:xfrm>
            <a:off x="2146808" y="1016000"/>
            <a:ext cx="8711185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Cómo funciona un DBMS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932423" y="4876720"/>
            <a:ext cx="3160659" cy="12700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8627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¿Cuál es la mejor película de Christopher Nolan?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7891" y="4547211"/>
            <a:ext cx="1929018" cy="192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8243" y="2489851"/>
            <a:ext cx="1929019" cy="1929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7891" y="4547211"/>
            <a:ext cx="1929018" cy="192901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2146808" y="1016000"/>
            <a:ext cx="8711185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Cómo funciona un DBMS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932423" y="4876720"/>
            <a:ext cx="3160659" cy="127000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8627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¿Cuál es la mejor película de Christopher Nolan?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/>
          <p:nvPr/>
        </p:nvSpPr>
        <p:spPr>
          <a:xfrm rot="5400000">
            <a:off x="2004752" y="6717772"/>
            <a:ext cx="1016001" cy="449265"/>
          </a:xfrm>
          <a:prstGeom prst="rightArrow">
            <a:avLst>
              <a:gd fmla="val 44434" name="adj1"/>
              <a:gd fmla="val 47217" name="adj2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8627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932423" y="7738087"/>
            <a:ext cx="3160800" cy="1269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8627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movies, rating FROM Movies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8243" y="2489851"/>
            <a:ext cx="1929019" cy="192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7891" y="4613998"/>
            <a:ext cx="1929018" cy="192901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 rot="-2503238">
            <a:off x="4501117" y="7007572"/>
            <a:ext cx="1016079" cy="449393"/>
          </a:xfrm>
          <a:prstGeom prst="rightArrow">
            <a:avLst>
              <a:gd fmla="val 44434" name="adj1"/>
              <a:gd fmla="val 47217" name="adj2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8627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>
            <a:off x="2146808" y="1016000"/>
            <a:ext cx="8711185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Cómo funciona un DBMS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932423" y="4876720"/>
            <a:ext cx="3160659" cy="12700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8627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¿Cuál es la mejor película de Christopher Nolan?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4"/>
          <p:cNvSpPr/>
          <p:nvPr/>
        </p:nvSpPr>
        <p:spPr>
          <a:xfrm rot="5400000">
            <a:off x="2004752" y="6717772"/>
            <a:ext cx="1016001" cy="449265"/>
          </a:xfrm>
          <a:prstGeom prst="rightArrow">
            <a:avLst>
              <a:gd fmla="val 44434" name="adj1"/>
              <a:gd fmla="val 47217" name="adj2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8627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932423" y="7738087"/>
            <a:ext cx="3160659" cy="12700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8627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movies, rating FROM Movies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243" y="2489851"/>
            <a:ext cx="1929019" cy="192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97315" y="4617092"/>
            <a:ext cx="1929018" cy="192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7891" y="4547211"/>
            <a:ext cx="1929018" cy="192901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/>
          <p:nvPr/>
        </p:nvSpPr>
        <p:spPr>
          <a:xfrm rot="-2503238">
            <a:off x="4501117" y="7007572"/>
            <a:ext cx="1016079" cy="449393"/>
          </a:xfrm>
          <a:prstGeom prst="rightArrow">
            <a:avLst>
              <a:gd fmla="val 44434" name="adj1"/>
              <a:gd fmla="val 47217" name="adj2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8627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7826760" y="5356904"/>
            <a:ext cx="1016100" cy="449400"/>
          </a:xfrm>
          <a:prstGeom prst="rightArrow">
            <a:avLst>
              <a:gd fmla="val 44434" name="adj1"/>
              <a:gd fmla="val 47217" name="adj2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8627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/>
          <p:nvPr/>
        </p:nvSpPr>
        <p:spPr>
          <a:xfrm>
            <a:off x="2146808" y="1016000"/>
            <a:ext cx="87111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Cómo funciona un DBMS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932423" y="4876720"/>
            <a:ext cx="3160800" cy="1269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8627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¿Cuál es la mejor película de Christopher Nolan?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5"/>
          <p:cNvSpPr/>
          <p:nvPr/>
        </p:nvSpPr>
        <p:spPr>
          <a:xfrm rot="5400000">
            <a:off x="2004635" y="6717754"/>
            <a:ext cx="1016100" cy="449400"/>
          </a:xfrm>
          <a:prstGeom prst="rightArrow">
            <a:avLst>
              <a:gd fmla="val 44434" name="adj1"/>
              <a:gd fmla="val 47217" name="adj2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8627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932423" y="7738087"/>
            <a:ext cx="3160800" cy="1269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8627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movies, rating FROM Movies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243" y="2489851"/>
            <a:ext cx="1929019" cy="192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97315" y="4617092"/>
            <a:ext cx="1929018" cy="192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7891" y="4547211"/>
            <a:ext cx="1929018" cy="192901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/>
          <p:nvPr/>
        </p:nvSpPr>
        <p:spPr>
          <a:xfrm rot="-2503238">
            <a:off x="4501117" y="7007572"/>
            <a:ext cx="1016079" cy="449393"/>
          </a:xfrm>
          <a:prstGeom prst="rightArrow">
            <a:avLst>
              <a:gd fmla="val 44434" name="adj1"/>
              <a:gd fmla="val 47217" name="adj2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8627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7826760" y="5356904"/>
            <a:ext cx="1016100" cy="449400"/>
          </a:xfrm>
          <a:prstGeom prst="rightArrow">
            <a:avLst>
              <a:gd fmla="val 44434" name="adj1"/>
              <a:gd fmla="val 47217" name="adj2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8627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8781423" y="7904537"/>
            <a:ext cx="3160800" cy="1269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8627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Interstellar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5"/>
          <p:cNvSpPr/>
          <p:nvPr/>
        </p:nvSpPr>
        <p:spPr>
          <a:xfrm rot="5400000">
            <a:off x="9853785" y="6927666"/>
            <a:ext cx="1016100" cy="449400"/>
          </a:xfrm>
          <a:prstGeom prst="rightArrow">
            <a:avLst>
              <a:gd fmla="val 44434" name="adj1"/>
              <a:gd fmla="val 47217" name="adj2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8627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/>
          <p:nvPr/>
        </p:nvSpPr>
        <p:spPr>
          <a:xfrm>
            <a:off x="3079115" y="1016000"/>
            <a:ext cx="6846571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qué usar DBMS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976780" y="6684057"/>
            <a:ext cx="8379715" cy="173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curso usaremos: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		- PostgreSQL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6"/>
          <p:cNvSpPr/>
          <p:nvPr/>
        </p:nvSpPr>
        <p:spPr>
          <a:xfrm>
            <a:off x="1238500" y="2809103"/>
            <a:ext cx="10527800" cy="2832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Almacenar datos (insertar)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Encontrar datos (búsquedas y consultas)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Modificar datos (update)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Asegurar la consistencia de los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Seguridad y privacidad de los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7"/>
          <p:cNvGrpSpPr/>
          <p:nvPr/>
        </p:nvGrpSpPr>
        <p:grpSpPr>
          <a:xfrm>
            <a:off x="401950" y="6418307"/>
            <a:ext cx="7649966" cy="2819401"/>
            <a:chOff x="4140200" y="0"/>
            <a:chExt cx="7649965" cy="2819400"/>
          </a:xfrm>
        </p:grpSpPr>
        <p:pic>
          <p:nvPicPr>
            <p:cNvPr id="226" name="Google Shape;226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91000" y="215900"/>
              <a:ext cx="3637338" cy="2484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27"/>
            <p:cNvSpPr/>
            <p:nvPr/>
          </p:nvSpPr>
          <p:spPr>
            <a:xfrm>
              <a:off x="4140200" y="1130300"/>
              <a:ext cx="4652765" cy="1689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7137400" y="0"/>
              <a:ext cx="4652765" cy="1689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229" name="Google Shape;229;p27"/>
          <p:cNvSpPr/>
          <p:nvPr/>
        </p:nvSpPr>
        <p:spPr>
          <a:xfrm>
            <a:off x="3079115" y="1016000"/>
            <a:ext cx="6846571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qué usar DBMS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7"/>
          <p:cNvSpPr/>
          <p:nvPr/>
        </p:nvSpPr>
        <p:spPr>
          <a:xfrm>
            <a:off x="1238500" y="2809103"/>
            <a:ext cx="10527800" cy="2832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Almacenar datos (insertar)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Encontrar datos (búsquedas y consultas)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Modificar datos (update)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Asegurar la consistencia de los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Seguridad y privacidad de los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3805018" y="6498008"/>
            <a:ext cx="8033919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 podríamos programar todo esto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python y nos ahorramos aprender?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7"/>
          <p:cNvSpPr/>
          <p:nvPr/>
        </p:nvSpPr>
        <p:spPr>
          <a:xfrm>
            <a:off x="401950" y="8185096"/>
            <a:ext cx="123201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 claro, pero  tendríamos que trabajar mucho resolviendo cosas que ya han sido resueltas por otros más talentosos que nosotros.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6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curso trabajaremos principalmente con bases de datos relacionales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6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Lo primero, es aprender a cómo funciona el modelo relacional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/>
          <p:nvPr/>
        </p:nvSpPr>
        <p:spPr>
          <a:xfrm>
            <a:off x="539278" y="3460750"/>
            <a:ext cx="11926244" cy="28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modelo de las bases de datos relacionales se basa en: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Tablas (relaciones)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Columnas de las tablas (atributos con sus tipos)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Filas de las tablas (tuplas) que contienen los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0"/>
          <p:cNvSpPr/>
          <p:nvPr/>
        </p:nvSpPr>
        <p:spPr>
          <a:xfrm>
            <a:off x="3290189" y="1016000"/>
            <a:ext cx="6424423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Modelo Relacional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4638166" y="370450"/>
            <a:ext cx="37284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Profesores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/>
          <p:nvPr/>
        </p:nvSpPr>
        <p:spPr>
          <a:xfrm>
            <a:off x="2315971" y="1016000"/>
            <a:ext cx="8372858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 de Consultas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1341998" y="3422676"/>
            <a:ext cx="10320804" cy="1210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curso aprenderemos el lenguaje de consultas del modelo relacional: </a:t>
            </a:r>
            <a:r>
              <a:rPr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SQL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1341998" y="6881326"/>
            <a:ext cx="10320804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 también hablaremos de otros sistemas fuera del modelo relacional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1"/>
          <p:cNvSpPr/>
          <p:nvPr/>
        </p:nvSpPr>
        <p:spPr>
          <a:xfrm>
            <a:off x="1341998" y="5147806"/>
            <a:ext cx="10320804" cy="1210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 aprenderemos el lenguaje teórico sobre el que se sustenta: </a:t>
            </a:r>
            <a:r>
              <a:rPr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álgebra relacional</a:t>
            </a:r>
            <a:endParaRPr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6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Y </a:t>
            </a:r>
            <a:r>
              <a:rPr lang="en-US" sz="6000"/>
              <a:t>lo más importante...</a:t>
            </a:r>
            <a:r>
              <a:rPr b="0" i="0" lang="en-US" sz="6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6000"/>
              <a:t>A</a:t>
            </a:r>
            <a:r>
              <a:rPr b="0" i="0" lang="en-US" sz="6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prenderemos a modelar los problemas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/>
          <p:nvPr/>
        </p:nvSpPr>
        <p:spPr>
          <a:xfrm>
            <a:off x="364327" y="2870484"/>
            <a:ext cx="1450390" cy="654246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sng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3"/>
          <p:cNvSpPr/>
          <p:nvPr/>
        </p:nvSpPr>
        <p:spPr>
          <a:xfrm>
            <a:off x="1715229" y="3638618"/>
            <a:ext cx="1772140" cy="710080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3"/>
          <p:cNvSpPr/>
          <p:nvPr/>
        </p:nvSpPr>
        <p:spPr>
          <a:xfrm>
            <a:off x="130336" y="7708696"/>
            <a:ext cx="2372717" cy="557866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apellido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33"/>
          <p:cNvCxnSpPr/>
          <p:nvPr/>
        </p:nvCxnSpPr>
        <p:spPr>
          <a:xfrm flipH="1" rot="10800000">
            <a:off x="2278832" y="4348650"/>
            <a:ext cx="336300" cy="1428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0" name="Google Shape;270;p33"/>
          <p:cNvCxnSpPr/>
          <p:nvPr/>
        </p:nvCxnSpPr>
        <p:spPr>
          <a:xfrm rot="10800000">
            <a:off x="1186500" y="3545805"/>
            <a:ext cx="1092333" cy="2207295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1" name="Google Shape;271;p33"/>
          <p:cNvCxnSpPr/>
          <p:nvPr/>
        </p:nvCxnSpPr>
        <p:spPr>
          <a:xfrm flipH="1" rot="10800000">
            <a:off x="1333226" y="5753100"/>
            <a:ext cx="945607" cy="1955596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2" name="Google Shape;272;p33"/>
          <p:cNvSpPr/>
          <p:nvPr/>
        </p:nvSpPr>
        <p:spPr>
          <a:xfrm>
            <a:off x="5259570" y="3169690"/>
            <a:ext cx="2500373" cy="710079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order_date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3"/>
          <p:cNvSpPr/>
          <p:nvPr/>
        </p:nvSpPr>
        <p:spPr>
          <a:xfrm>
            <a:off x="4870645" y="7370275"/>
            <a:ext cx="2372716" cy="557865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Google Shape;274;p33"/>
          <p:cNvCxnSpPr/>
          <p:nvPr/>
        </p:nvCxnSpPr>
        <p:spPr>
          <a:xfrm rot="10800000">
            <a:off x="6502400" y="3879769"/>
            <a:ext cx="7358" cy="1210836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5" name="Google Shape;275;p33"/>
          <p:cNvCxnSpPr/>
          <p:nvPr/>
        </p:nvCxnSpPr>
        <p:spPr>
          <a:xfrm flipH="1">
            <a:off x="6126480" y="6391128"/>
            <a:ext cx="357948" cy="97914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6" name="Google Shape;276;p33"/>
          <p:cNvSpPr/>
          <p:nvPr/>
        </p:nvSpPr>
        <p:spPr>
          <a:xfrm>
            <a:off x="10333634" y="2870484"/>
            <a:ext cx="1450390" cy="654246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sng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3"/>
          <p:cNvSpPr/>
          <p:nvPr/>
        </p:nvSpPr>
        <p:spPr>
          <a:xfrm>
            <a:off x="11064967" y="3969819"/>
            <a:ext cx="1772139" cy="710079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" name="Google Shape;278;p33"/>
          <p:cNvCxnSpPr/>
          <p:nvPr/>
        </p:nvCxnSpPr>
        <p:spPr>
          <a:xfrm flipH="1" rot="10800000">
            <a:off x="10725967" y="3545805"/>
            <a:ext cx="287133" cy="2207296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9" name="Google Shape;279;p33"/>
          <p:cNvCxnSpPr/>
          <p:nvPr/>
        </p:nvCxnSpPr>
        <p:spPr>
          <a:xfrm flipH="1" rot="10800000">
            <a:off x="10725967" y="4656428"/>
            <a:ext cx="995352" cy="1096672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80" name="Google Shape;280;p33"/>
          <p:cNvSpPr/>
          <p:nvPr/>
        </p:nvSpPr>
        <p:spPr>
          <a:xfrm>
            <a:off x="10140966" y="8153929"/>
            <a:ext cx="2500373" cy="710079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description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11277009" y="6684056"/>
            <a:ext cx="1631335" cy="654247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p33"/>
          <p:cNvCxnSpPr/>
          <p:nvPr/>
        </p:nvCxnSpPr>
        <p:spPr>
          <a:xfrm rot="10800000">
            <a:off x="10725967" y="5753099"/>
            <a:ext cx="514414" cy="240083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3" name="Google Shape;283;p33"/>
          <p:cNvCxnSpPr/>
          <p:nvPr/>
        </p:nvCxnSpPr>
        <p:spPr>
          <a:xfrm rot="10800000">
            <a:off x="10725968" y="5753101"/>
            <a:ext cx="1082855" cy="935082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4" name="Google Shape;284;p33"/>
          <p:cNvCxnSpPr/>
          <p:nvPr/>
        </p:nvCxnSpPr>
        <p:spPr>
          <a:xfrm flipH="1" rot="10800000">
            <a:off x="6502400" y="5753099"/>
            <a:ext cx="4223568" cy="2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5" name="Google Shape;285;p33"/>
          <p:cNvCxnSpPr/>
          <p:nvPr/>
        </p:nvCxnSpPr>
        <p:spPr>
          <a:xfrm>
            <a:off x="2278832" y="5753099"/>
            <a:ext cx="4223569" cy="2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86" name="Google Shape;286;p33"/>
          <p:cNvSpPr/>
          <p:nvPr/>
        </p:nvSpPr>
        <p:spPr>
          <a:xfrm>
            <a:off x="8188967" y="7234057"/>
            <a:ext cx="2500373" cy="710079"/>
          </a:xfrm>
          <a:custGeom>
            <a:rect b="b" l="l" r="r" t="t"/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stock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33"/>
          <p:cNvCxnSpPr/>
          <p:nvPr/>
        </p:nvCxnSpPr>
        <p:spPr>
          <a:xfrm flipH="1" rot="10800000">
            <a:off x="9450452" y="5753099"/>
            <a:ext cx="1275516" cy="148095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88" name="Google Shape;288;p33"/>
          <p:cNvSpPr/>
          <p:nvPr/>
        </p:nvSpPr>
        <p:spPr>
          <a:xfrm>
            <a:off x="3290189" y="1016000"/>
            <a:ext cx="6424423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Modelo Relacional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3"/>
          <p:cNvSpPr/>
          <p:nvPr/>
        </p:nvSpPr>
        <p:spPr>
          <a:xfrm>
            <a:off x="1283481" y="5298405"/>
            <a:ext cx="1990704" cy="909390"/>
          </a:xfrm>
          <a:prstGeom prst="rect">
            <a:avLst/>
          </a:prstGeom>
          <a:solidFill>
            <a:srgbClr val="0365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4925843" y="5091836"/>
            <a:ext cx="3153114" cy="1322528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365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Compras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3"/>
          <p:cNvSpPr/>
          <p:nvPr/>
        </p:nvSpPr>
        <p:spPr>
          <a:xfrm>
            <a:off x="9730615" y="5298405"/>
            <a:ext cx="1990704" cy="909390"/>
          </a:xfrm>
          <a:prstGeom prst="rect">
            <a:avLst/>
          </a:prstGeom>
          <a:solidFill>
            <a:srgbClr val="0365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Productos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p33"/>
          <p:cNvCxnSpPr>
            <a:stCxn id="289" idx="0"/>
          </p:cNvCxnSpPr>
          <p:nvPr/>
        </p:nvCxnSpPr>
        <p:spPr>
          <a:xfrm rot="10800000">
            <a:off x="1122633" y="3494505"/>
            <a:ext cx="1156200" cy="18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3" name="Google Shape;293;p33"/>
          <p:cNvCxnSpPr>
            <a:stCxn id="289" idx="0"/>
          </p:cNvCxnSpPr>
          <p:nvPr/>
        </p:nvCxnSpPr>
        <p:spPr>
          <a:xfrm flipH="1" rot="10800000">
            <a:off x="2278833" y="4392705"/>
            <a:ext cx="373500" cy="90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4" name="Google Shape;294;p33"/>
          <p:cNvCxnSpPr>
            <a:stCxn id="289" idx="2"/>
          </p:cNvCxnSpPr>
          <p:nvPr/>
        </p:nvCxnSpPr>
        <p:spPr>
          <a:xfrm flipH="1">
            <a:off x="1473633" y="6207795"/>
            <a:ext cx="805200" cy="15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5" name="Google Shape;295;p33"/>
          <p:cNvCxnSpPr>
            <a:stCxn id="289" idx="3"/>
          </p:cNvCxnSpPr>
          <p:nvPr/>
        </p:nvCxnSpPr>
        <p:spPr>
          <a:xfrm>
            <a:off x="3274185" y="5753100"/>
            <a:ext cx="16659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6" name="Google Shape;296;p33"/>
          <p:cNvCxnSpPr/>
          <p:nvPr/>
        </p:nvCxnSpPr>
        <p:spPr>
          <a:xfrm flipH="1">
            <a:off x="6203125" y="6413525"/>
            <a:ext cx="294600" cy="996300"/>
          </a:xfrm>
          <a:prstGeom prst="straightConnector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7" name="Google Shape;297;p33"/>
          <p:cNvCxnSpPr/>
          <p:nvPr/>
        </p:nvCxnSpPr>
        <p:spPr>
          <a:xfrm flipH="1" rot="10800000">
            <a:off x="6483700" y="3901450"/>
            <a:ext cx="84300" cy="120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8" name="Google Shape;298;p33"/>
          <p:cNvCxnSpPr>
            <a:stCxn id="291" idx="0"/>
          </p:cNvCxnSpPr>
          <p:nvPr/>
        </p:nvCxnSpPr>
        <p:spPr>
          <a:xfrm flipH="1" rot="10800000">
            <a:off x="10725967" y="3452205"/>
            <a:ext cx="206400" cy="18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9" name="Google Shape;299;p33"/>
          <p:cNvCxnSpPr>
            <a:stCxn id="291" idx="3"/>
          </p:cNvCxnSpPr>
          <p:nvPr/>
        </p:nvCxnSpPr>
        <p:spPr>
          <a:xfrm flipH="1" rot="10800000">
            <a:off x="11721319" y="4687200"/>
            <a:ext cx="193500" cy="10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0" name="Google Shape;300;p33"/>
          <p:cNvCxnSpPr>
            <a:stCxn id="291" idx="2"/>
          </p:cNvCxnSpPr>
          <p:nvPr/>
        </p:nvCxnSpPr>
        <p:spPr>
          <a:xfrm flipH="1">
            <a:off x="9767767" y="6207795"/>
            <a:ext cx="958200" cy="10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" name="Google Shape;301;p33"/>
          <p:cNvCxnSpPr>
            <a:stCxn id="291" idx="1"/>
          </p:cNvCxnSpPr>
          <p:nvPr/>
        </p:nvCxnSpPr>
        <p:spPr>
          <a:xfrm flipH="1">
            <a:off x="8083615" y="5753100"/>
            <a:ext cx="16470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" name="Google Shape;302;p33"/>
          <p:cNvCxnSpPr>
            <a:stCxn id="291" idx="3"/>
          </p:cNvCxnSpPr>
          <p:nvPr/>
        </p:nvCxnSpPr>
        <p:spPr>
          <a:xfrm>
            <a:off x="11721319" y="5753100"/>
            <a:ext cx="305700" cy="10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3" name="Google Shape;303;p33"/>
          <p:cNvCxnSpPr>
            <a:stCxn id="291" idx="2"/>
          </p:cNvCxnSpPr>
          <p:nvPr/>
        </p:nvCxnSpPr>
        <p:spPr>
          <a:xfrm>
            <a:off x="10725967" y="6207795"/>
            <a:ext cx="627600" cy="19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6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Y también aprenderemos conceptos avanzados sobre el lenguaje SQL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/>
          <p:nvPr/>
        </p:nvSpPr>
        <p:spPr>
          <a:xfrm>
            <a:off x="4115816" y="1016000"/>
            <a:ext cx="4773169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curso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5"/>
          <p:cNvSpPr/>
          <p:nvPr/>
        </p:nvSpPr>
        <p:spPr>
          <a:xfrm>
            <a:off x="1341998" y="3704120"/>
            <a:ext cx="10320804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Aprenderemos a realizar consultas complejas.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5"/>
          <p:cNvSpPr/>
          <p:nvPr/>
        </p:nvSpPr>
        <p:spPr>
          <a:xfrm>
            <a:off x="1341998" y="6881326"/>
            <a:ext cx="10320804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varias cosas más fundamentales para el uso  práctico de un DBMS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5"/>
          <p:cNvSpPr/>
          <p:nvPr/>
        </p:nvSpPr>
        <p:spPr>
          <a:xfrm>
            <a:off x="1341998" y="5147806"/>
            <a:ext cx="10320804" cy="1210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Aprenderemos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 el DBMS ejecuta una consulta.</a:t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36"/>
          <p:cNvGrpSpPr/>
          <p:nvPr/>
        </p:nvGrpSpPr>
        <p:grpSpPr>
          <a:xfrm>
            <a:off x="691135" y="403759"/>
            <a:ext cx="10654607" cy="3926765"/>
            <a:chOff x="5766327" y="0"/>
            <a:chExt cx="10654606" cy="3926763"/>
          </a:xfrm>
        </p:grpSpPr>
        <p:pic>
          <p:nvPicPr>
            <p:cNvPr id="322" name="Google Shape;322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37079" y="300698"/>
              <a:ext cx="5065959" cy="3460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36"/>
            <p:cNvSpPr/>
            <p:nvPr/>
          </p:nvSpPr>
          <p:spPr>
            <a:xfrm>
              <a:off x="5766327" y="1574242"/>
              <a:ext cx="6480210" cy="23525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24" name="Google Shape;324;p36"/>
            <p:cNvSpPr/>
            <p:nvPr/>
          </p:nvSpPr>
          <p:spPr>
            <a:xfrm>
              <a:off x="9940723" y="0"/>
              <a:ext cx="6480210" cy="23525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325" name="Google Shape;325;p36"/>
          <p:cNvSpPr/>
          <p:nvPr/>
        </p:nvSpPr>
        <p:spPr>
          <a:xfrm>
            <a:off x="1438321" y="2760232"/>
            <a:ext cx="6966358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¿Y qué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hay de mi aplicación Web?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/>
          <p:nvPr>
            <p:ph type="title"/>
          </p:nvPr>
        </p:nvSpPr>
        <p:spPr>
          <a:xfrm>
            <a:off x="1019382" y="3225800"/>
            <a:ext cx="10965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0"/>
              <a:t>Las</a:t>
            </a:r>
            <a:r>
              <a:rPr b="0" i="0" lang="en-US" sz="6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 aplicaci</a:t>
            </a:r>
            <a:r>
              <a:rPr lang="en-US" sz="6000"/>
              <a:t>o</a:t>
            </a:r>
            <a:r>
              <a:rPr b="0" i="0" lang="en-US" sz="6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nes web </a:t>
            </a:r>
            <a:r>
              <a:rPr lang="en-US" sz="6000"/>
              <a:t>suelen conectarse a algún sistema de bases de datos.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/>
          <p:nvPr/>
        </p:nvSpPr>
        <p:spPr>
          <a:xfrm>
            <a:off x="707701" y="3425475"/>
            <a:ext cx="11589398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posible conectar un DBMS a los lenguajes de programación (Python, Java, C#, etc) y consultar la base de datos de forma programática.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2855467" y="1016000"/>
            <a:ext cx="729386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SQL + Programación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8"/>
          <p:cNvSpPr/>
          <p:nvPr/>
        </p:nvSpPr>
        <p:spPr>
          <a:xfrm>
            <a:off x="707701" y="5739700"/>
            <a:ext cx="11589398" cy="173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aplicaciones que comúnmente usamos, se conectan a una base de datos (muchas de ellas, una base de datos SQL)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/>
          <p:nvPr/>
        </p:nvSpPr>
        <p:spPr>
          <a:xfrm>
            <a:off x="707701" y="3425475"/>
            <a:ext cx="11589398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Aprenderemos cómo consumir una base de datos desde un lenguaje de programación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9"/>
          <p:cNvSpPr/>
          <p:nvPr/>
        </p:nvSpPr>
        <p:spPr>
          <a:xfrm>
            <a:off x="4115816" y="1016000"/>
            <a:ext cx="4773169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curso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9"/>
          <p:cNvSpPr/>
          <p:nvPr/>
        </p:nvSpPr>
        <p:spPr>
          <a:xfrm>
            <a:off x="707701" y="6012750"/>
            <a:ext cx="11589398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el proyecto, construiremos una aplicación web que hace uso de sistemas de bases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40"/>
          <p:cNvGrpSpPr/>
          <p:nvPr/>
        </p:nvGrpSpPr>
        <p:grpSpPr>
          <a:xfrm>
            <a:off x="691135" y="403759"/>
            <a:ext cx="10654607" cy="3926765"/>
            <a:chOff x="5766327" y="0"/>
            <a:chExt cx="10654606" cy="3926763"/>
          </a:xfrm>
        </p:grpSpPr>
        <p:pic>
          <p:nvPicPr>
            <p:cNvPr id="350" name="Google Shape;350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37079" y="300698"/>
              <a:ext cx="5065959" cy="3460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40"/>
            <p:cNvSpPr/>
            <p:nvPr/>
          </p:nvSpPr>
          <p:spPr>
            <a:xfrm>
              <a:off x="5766327" y="1574242"/>
              <a:ext cx="6480210" cy="23525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9940723" y="0"/>
              <a:ext cx="6480210" cy="23525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353" name="Google Shape;353;p40"/>
          <p:cNvSpPr/>
          <p:nvPr/>
        </p:nvSpPr>
        <p:spPr>
          <a:xfrm>
            <a:off x="1438321" y="2487182"/>
            <a:ext cx="9049818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 nos contaron que si usábamos un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framework Web no hay que saber usar SQL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>
            <a:off x="4307791" y="2825930"/>
            <a:ext cx="35106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Jerry Mendoza</a:t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4307975" y="3449500"/>
            <a:ext cx="74394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Jef</a:t>
            </a: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e</a:t>
            </a:r>
            <a:r>
              <a:rPr b="0" i="0" lang="en-US" sz="2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cátedra: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8680" lvl="1" marL="7531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Helvetica Neue Light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Organizar ayudantías</a:t>
            </a:r>
            <a:endParaRPr b="0" i="0" sz="2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8680" lvl="1" marL="7531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Helvetica Neue Light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Evaluaciones y examen (incluye recorrecciones)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8680" lvl="1" marL="7531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Helvetica Neue Light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Dudas de materia</a:t>
            </a:r>
            <a:endParaRPr b="0" i="0" sz="2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4307537" y="5901295"/>
            <a:ext cx="36123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Francisca Ancic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4307972" y="6563810"/>
            <a:ext cx="5706600" cy="20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Jefe de proyecto: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8680" lvl="1" marL="7531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Helvetica Neue Light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8680" lvl="1" marL="7531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Helvetica Neue Light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Pautas y enunciados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8680" lvl="1" marL="7531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Helvetica Neue Light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Correcciones y recorrecciones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8680" lvl="1" marL="7531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5"/>
              <a:buFont typeface="Helvetica Neue Light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Dudas de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"/>
          <p:cNvSpPr/>
          <p:nvPr/>
        </p:nvSpPr>
        <p:spPr>
          <a:xfrm>
            <a:off x="3720338" y="1016000"/>
            <a:ext cx="5564125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Ayudantes jefes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425" y="2739588"/>
            <a:ext cx="2628525" cy="2788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5"/>
          <p:cNvPicPr preferRelativeResize="0"/>
          <p:nvPr/>
        </p:nvPicPr>
        <p:blipFill rotWithShape="1">
          <a:blip r:embed="rId4">
            <a:alphaModFix/>
          </a:blip>
          <a:srcRect b="0" l="22652" r="13947" t="0"/>
          <a:stretch/>
        </p:blipFill>
        <p:spPr>
          <a:xfrm>
            <a:off x="1257425" y="5901300"/>
            <a:ext cx="2628525" cy="29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>
            <p:ph type="title"/>
          </p:nvPr>
        </p:nvSpPr>
        <p:spPr>
          <a:xfrm>
            <a:off x="1019382" y="3225800"/>
            <a:ext cx="10965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522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Quizás es posible, pero también es posible hacer una aplicación web en un</a:t>
            </a:r>
            <a:r>
              <a:rPr lang="en-US" sz="5220"/>
              <a:t>a interfaz gráfica </a:t>
            </a:r>
            <a:r>
              <a:rPr b="0" i="0" lang="en-US" sz="522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sin saber cómo funcionan.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114" y="3037252"/>
            <a:ext cx="11628572" cy="3679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/>
          <p:nvPr>
            <p:ph type="title"/>
          </p:nvPr>
        </p:nvSpPr>
        <p:spPr>
          <a:xfrm>
            <a:off x="1159700" y="3564625"/>
            <a:ext cx="10965900" cy="231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925"/>
              <a:buNone/>
            </a:pPr>
            <a:r>
              <a:rPr lang="en-US" sz="6000"/>
              <a:t>De la misma forma que </a:t>
            </a:r>
            <a:r>
              <a:rPr b="0" i="0" lang="en-US" sz="60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es posible armar un puente sin saber cómo hacerlo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005" y="1362179"/>
            <a:ext cx="10736789" cy="702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>
            <p:ph type="title"/>
          </p:nvPr>
        </p:nvSpPr>
        <p:spPr>
          <a:xfrm>
            <a:off x="549500" y="4607425"/>
            <a:ext cx="119058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1" lang="en-US" sz="44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“</a:t>
            </a:r>
            <a:r>
              <a:rPr i="1" lang="en-US" sz="4400"/>
              <a:t>El que no domina</a:t>
            </a:r>
            <a:r>
              <a:rPr b="0" i="1" lang="en-US" sz="44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 el lenguaje de consulta </a:t>
            </a:r>
            <a:r>
              <a:rPr i="1" lang="en-US" sz="4400"/>
              <a:t>nunca dominará</a:t>
            </a:r>
            <a:r>
              <a:rPr b="0" i="1" lang="en-US" sz="44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rPr>
              <a:t> construir aplicaciones de calidad”</a:t>
            </a:r>
            <a:endParaRPr/>
          </a:p>
        </p:txBody>
      </p:sp>
      <p:sp>
        <p:nvSpPr>
          <p:cNvPr id="379" name="Google Shape;379;p45"/>
          <p:cNvSpPr/>
          <p:nvPr/>
        </p:nvSpPr>
        <p:spPr>
          <a:xfrm>
            <a:off x="6829064" y="8087557"/>
            <a:ext cx="5301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tío Iroh… creo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7163" y="1092700"/>
            <a:ext cx="3510475" cy="49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/>
          <p:nvPr/>
        </p:nvSpPr>
        <p:spPr>
          <a:xfrm>
            <a:off x="707701" y="2914650"/>
            <a:ext cx="11589398" cy="39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Aprenderemos nociones de cómo funciona un sistema de bases de datos por dentro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44500" lvl="1" marL="889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Índices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889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Algoritmos internos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889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Transacciones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889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Recuperación de fallas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6"/>
          <p:cNvSpPr/>
          <p:nvPr/>
        </p:nvSpPr>
        <p:spPr>
          <a:xfrm>
            <a:off x="2315971" y="1016000"/>
            <a:ext cx="8372858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curso además...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/>
          <p:nvPr/>
        </p:nvSpPr>
        <p:spPr>
          <a:xfrm>
            <a:off x="3057397" y="1016000"/>
            <a:ext cx="689000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¿Es SQL suficiente?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7"/>
          <p:cNvSpPr/>
          <p:nvPr/>
        </p:nvSpPr>
        <p:spPr>
          <a:xfrm>
            <a:off x="934763" y="4064000"/>
            <a:ext cx="11135274" cy="33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sistema puede funcionar lento porque: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base de datos está mal indexada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datos están mal modelados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Hay una cantidad de datos demasiado grande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8"/>
          <p:cNvSpPr/>
          <p:nvPr/>
        </p:nvSpPr>
        <p:spPr>
          <a:xfrm>
            <a:off x="3057397" y="1016000"/>
            <a:ext cx="689000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¿Es SQL suficiente?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8"/>
          <p:cNvSpPr/>
          <p:nvPr/>
        </p:nvSpPr>
        <p:spPr>
          <a:xfrm>
            <a:off x="934763" y="3521871"/>
            <a:ext cx="11135274" cy="173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Aplicaciones grandes, como una red social de millones de usuarios, o un laboratorio de millones de registros, necesita técnicas diferentes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8"/>
          <p:cNvSpPr/>
          <p:nvPr/>
        </p:nvSpPr>
        <p:spPr>
          <a:xfrm>
            <a:off x="934763" y="6212678"/>
            <a:ext cx="11135274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  ojo, una aplicación típica puede funcionar perfecto con una base de datos SQL!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/>
          <p:nvPr/>
        </p:nvSpPr>
        <p:spPr>
          <a:xfrm>
            <a:off x="707701" y="2914650"/>
            <a:ext cx="11589398" cy="39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Aprenderemos tópicos sobre bases de datos NoSQL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44500" lvl="1" marL="889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JSON y MongoDB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889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Búsqueda de texto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889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Herramientas de análisis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9"/>
          <p:cNvSpPr/>
          <p:nvPr/>
        </p:nvSpPr>
        <p:spPr>
          <a:xfrm>
            <a:off x="4115816" y="1016000"/>
            <a:ext cx="4773169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curso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9"/>
          <p:cNvSpPr/>
          <p:nvPr/>
        </p:nvSpPr>
        <p:spPr>
          <a:xfrm>
            <a:off x="707701" y="7721600"/>
            <a:ext cx="11589398" cy="1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lo más importante, cuando es pertinente usar cada una de estas tecnologías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0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¿Preguntas?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/>
          <p:nvPr/>
        </p:nvSpPr>
        <p:spPr>
          <a:xfrm>
            <a:off x="2965577" y="1016000"/>
            <a:ext cx="70737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>
                <a:latin typeface="Helvetica Neue Light"/>
                <a:ea typeface="Helvetica Neue Light"/>
                <a:cs typeface="Helvetica Neue Light"/>
                <a:sym typeface="Helvetica Neue Light"/>
              </a:rPr>
              <a:t>Evaluaciones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6"/>
          <p:cNvSpPr txBox="1"/>
          <p:nvPr/>
        </p:nvSpPr>
        <p:spPr>
          <a:xfrm>
            <a:off x="1048700" y="2032100"/>
            <a:ext cx="10907400" cy="75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Controles 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Font typeface="Helvetica Neue Light"/>
              <a:buChar char="●"/>
            </a:pPr>
            <a:r>
              <a:rPr lang="en-US" sz="3500">
                <a:latin typeface="Helvetica Neue Light"/>
                <a:ea typeface="Helvetica Neue Light"/>
                <a:cs typeface="Helvetica Neue Light"/>
                <a:sym typeface="Helvetica Neue Light"/>
              </a:rPr>
              <a:t>Se realizaran 3 controles de materia y un examen</a:t>
            </a:r>
            <a:endParaRPr sz="3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Font typeface="Helvetica Neue Light"/>
              <a:buChar char="●"/>
            </a:pPr>
            <a:r>
              <a:rPr lang="en-US" sz="3500">
                <a:latin typeface="Helvetica Neue Light"/>
                <a:ea typeface="Helvetica Neue Light"/>
                <a:cs typeface="Helvetica Neue Light"/>
                <a:sym typeface="Helvetica Neue Light"/>
              </a:rPr>
              <a:t>Pueden eximirse si el promedio entre los 3 controles es sobre 5.5. En este caso, su nota del examen es el promedio de los controles</a:t>
            </a:r>
            <a:endParaRPr sz="3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Font typeface="Helvetica Neue Light"/>
              <a:buChar char="●"/>
            </a:pPr>
            <a:r>
              <a:rPr lang="en-US" sz="3500">
                <a:latin typeface="Helvetica Neue Light"/>
                <a:ea typeface="Helvetica Neue Light"/>
                <a:cs typeface="Helvetica Neue Light"/>
                <a:sym typeface="Helvetica Neue Light"/>
              </a:rPr>
              <a:t>NC = C1 + C2 + C3 + Ex / 4</a:t>
            </a:r>
            <a:endParaRPr sz="4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Proyecto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lvetica Neue Light"/>
              <a:buChar char="●"/>
            </a:pPr>
            <a:r>
              <a:rPr lang="en-US" sz="3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curso tiene un proyecto semestral con tres entregas</a:t>
            </a:r>
            <a:endParaRPr sz="3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lvetica Neue Light"/>
              <a:buChar char="●"/>
            </a:pPr>
            <a:r>
              <a:rPr lang="en-US" sz="3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NP = E1*0.2 + E2*0.4 + E3*0.4</a:t>
            </a:r>
            <a:endParaRPr sz="3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elvetica Neue Light"/>
              <a:buChar char="●"/>
            </a:pPr>
            <a:r>
              <a:rPr lang="en-US" sz="3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 nota </a:t>
            </a:r>
            <a:r>
              <a:rPr lang="en-US" sz="3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está</a:t>
            </a:r>
            <a:r>
              <a:rPr lang="en-US" sz="3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sujeta a la </a:t>
            </a:r>
            <a:r>
              <a:rPr lang="en-US" sz="3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evaluación</a:t>
            </a:r>
            <a:r>
              <a:rPr lang="en-US" sz="3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pares</a:t>
            </a:r>
            <a:endParaRPr sz="3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aprobar el curso NC &gt; 3.95 y NP &gt; 3.95</a:t>
            </a:r>
            <a:endParaRPr sz="3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/>
              <a:t>¿Por qué este curso?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Google Shape;79;p8"/>
          <p:cNvGraphicFramePr/>
          <p:nvPr/>
        </p:nvGraphicFramePr>
        <p:xfrm>
          <a:off x="1159271" y="289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{6F38EBB6-2443-4DA1-89DF-53DA24C6747A}</a:tableStyleId>
              </a:tblPr>
              <a:tblGrid>
                <a:gridCol w="2414350"/>
                <a:gridCol w="8271900"/>
              </a:tblGrid>
              <a:tr h="63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8:30 am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Despierto, reviso Telegram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11:30 am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Veo los casos nuevos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</a:tr>
              <a:tr h="63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12:00 pm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Se me </a:t>
                      </a:r>
                      <a:r>
                        <a:rPr lang="en-US" sz="2600"/>
                        <a:t>acabó</a:t>
                      </a:r>
                      <a:r>
                        <a:rPr lang="en-US" sz="2600" u="none" cap="none" strike="noStrike"/>
                        <a:t> el pan, me pido un Cornershop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12:30 pm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Reviso latercera.com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</a:tr>
              <a:tr h="63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13:00 pm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/>
                        <a:t>Compro almuerzo y lo pago con tarjeta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13:30 pm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Actualizo unos documentos en Google Drive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</a:tr>
              <a:tr h="63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14:15 pm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Aburrido, reviso Twitter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15:00 pm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Reviso el precio de mis Bitcoins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</a:tr>
              <a:tr h="63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80" name="Google Shape;80;p8"/>
          <p:cNvSpPr/>
          <p:nvPr/>
        </p:nvSpPr>
        <p:spPr>
          <a:xfrm>
            <a:off x="1137150" y="1011050"/>
            <a:ext cx="110022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día cualquiera (</a:t>
            </a:r>
            <a:r>
              <a:rPr lang="en-US" sz="6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10 de agosto</a:t>
            </a: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" name="Google Shape;85;p9"/>
          <p:cNvGraphicFramePr/>
          <p:nvPr/>
        </p:nvGraphicFramePr>
        <p:xfrm>
          <a:off x="1159271" y="289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{6F38EBB6-2443-4DA1-89DF-53DA24C6747A}</a:tableStyleId>
              </a:tblPr>
              <a:tblGrid>
                <a:gridCol w="2414350"/>
                <a:gridCol w="8271900"/>
              </a:tblGrid>
              <a:tr h="63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8:30 am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Despierto, reviso </a:t>
                      </a:r>
                      <a:r>
                        <a:rPr b="1" lang="en-US" sz="2600" u="none" cap="none" strike="noStrike">
                          <a:solidFill>
                            <a:srgbClr val="86100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Telegram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11:30 am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Veo los </a:t>
                      </a:r>
                      <a:r>
                        <a:rPr b="1" lang="en-US" sz="2600" u="none" cap="none" strike="noStrike">
                          <a:solidFill>
                            <a:srgbClr val="86100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casos nuevos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</a:tr>
              <a:tr h="63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12:00 pm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Se me </a:t>
                      </a:r>
                      <a:r>
                        <a:rPr lang="en-US" sz="2600"/>
                        <a:t>acabó</a:t>
                      </a:r>
                      <a:r>
                        <a:rPr lang="en-US" sz="2600" u="none" cap="none" strike="noStrike"/>
                        <a:t> el pan, </a:t>
                      </a:r>
                      <a:r>
                        <a:rPr b="1" lang="en-US" sz="2600" u="none" cap="none" strike="noStrike">
                          <a:solidFill>
                            <a:srgbClr val="86100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 pido un Cornershop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12:30 pm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Reviso </a:t>
                      </a:r>
                      <a:r>
                        <a:rPr b="1" lang="en-US" sz="2600" u="none" cap="none" strike="noStrike">
                          <a:solidFill>
                            <a:srgbClr val="86100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latercera.com</a:t>
                      </a:r>
                      <a:endParaRPr b="1" sz="2600" u="none" cap="none" strike="noStrike">
                        <a:solidFill>
                          <a:srgbClr val="86100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00" marB="50800" marR="50800" marL="50800" anchor="ctr"/>
                </a:tc>
              </a:tr>
              <a:tr h="63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13:00 pm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</a:rPr>
                        <a:t>Compro almuerzo y lo </a:t>
                      </a:r>
                      <a:r>
                        <a:rPr b="1" lang="en-US" sz="2600">
                          <a:solidFill>
                            <a:srgbClr val="861001"/>
                          </a:solidFill>
                        </a:rPr>
                        <a:t>pago con tarjeta</a:t>
                      </a:r>
                      <a:endParaRPr b="1" sz="1400" u="none" cap="none" strike="noStrike">
                        <a:solidFill>
                          <a:srgbClr val="861001"/>
                        </a:solidFill>
                      </a:endParaRP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13:30 pm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Actualizo unos documentos en </a:t>
                      </a:r>
                      <a:r>
                        <a:rPr b="1" lang="en-US" sz="2600" u="none" cap="none" strike="noStrike">
                          <a:solidFill>
                            <a:srgbClr val="86100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Google Drive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</a:tr>
              <a:tr h="63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14:15 pm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Aburrido, reviso </a:t>
                      </a:r>
                      <a:r>
                        <a:rPr b="1" lang="en-US" sz="2600" u="none" cap="none" strike="noStrike">
                          <a:solidFill>
                            <a:srgbClr val="86100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Twitter</a:t>
                      </a:r>
                      <a:endParaRPr b="1" sz="2600" u="none" cap="none" strike="noStrike">
                        <a:solidFill>
                          <a:srgbClr val="86100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15:00 pm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Reviso el precio de mis </a:t>
                      </a:r>
                      <a:r>
                        <a:rPr b="1" lang="en-US" sz="2600" u="none" cap="none" strike="noStrike">
                          <a:solidFill>
                            <a:srgbClr val="86100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Bitcoins</a:t>
                      </a:r>
                      <a:endParaRPr sz="1400" u="none" cap="none" strike="noStrike"/>
                    </a:p>
                  </a:txBody>
                  <a:tcPr marT="50800" marB="50800" marR="50800" marL="50800" anchor="ctr"/>
                </a:tc>
              </a:tr>
              <a:tr h="63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86" name="Google Shape;86;p9"/>
          <p:cNvSpPr/>
          <p:nvPr/>
        </p:nvSpPr>
        <p:spPr>
          <a:xfrm>
            <a:off x="1137150" y="1011050"/>
            <a:ext cx="110022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día cualquiera (</a:t>
            </a:r>
            <a:r>
              <a:rPr lang="en-US" sz="6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10 de agosto</a:t>
            </a: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>
            <a:off x="1341999" y="3517899"/>
            <a:ext cx="10320802" cy="4470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Todas estas actividades involucran alguna base de datos: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Búsquedas en la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 públicos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Redes sociales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Métodos de pago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Criptomonedas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0"/>
          <p:cNvSpPr/>
          <p:nvPr/>
        </p:nvSpPr>
        <p:spPr>
          <a:xfrm>
            <a:off x="1137148" y="1011039"/>
            <a:ext cx="10730502" cy="1025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día cualquiera (</a:t>
            </a:r>
            <a:r>
              <a:rPr lang="en-US" sz="6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10 de agosto</a:t>
            </a:r>
            <a:r>
              <a:rPr b="0" i="0" lang="en-US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